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6" r:id="rId2"/>
    <p:sldId id="354" r:id="rId3"/>
    <p:sldId id="356" r:id="rId4"/>
    <p:sldId id="340" r:id="rId5"/>
    <p:sldId id="364" r:id="rId6"/>
    <p:sldId id="346" r:id="rId7"/>
    <p:sldId id="343" r:id="rId8"/>
    <p:sldId id="341" r:id="rId9"/>
    <p:sldId id="362" r:id="rId10"/>
    <p:sldId id="358" r:id="rId11"/>
    <p:sldId id="360" r:id="rId12"/>
    <p:sldId id="349" r:id="rId13"/>
    <p:sldId id="359" r:id="rId14"/>
    <p:sldId id="366" r:id="rId15"/>
    <p:sldId id="357" r:id="rId16"/>
    <p:sldId id="344" r:id="rId17"/>
    <p:sldId id="355" r:id="rId18"/>
    <p:sldId id="348" r:id="rId19"/>
    <p:sldId id="352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7407" autoAdjust="0"/>
    <p:restoredTop sz="95994"/>
  </p:normalViewPr>
  <p:slideViewPr>
    <p:cSldViewPr>
      <p:cViewPr varScale="1">
        <p:scale>
          <a:sx n="115" d="100"/>
          <a:sy n="115" d="100"/>
        </p:scale>
        <p:origin x="2456" y="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E36533E-67F8-4B86-9F84-DECD82BC068B}" type="datetimeFigureOut">
              <a:rPr lang="en-US" smtClean="0"/>
              <a:t>8/7/18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DEBF2F7-7CC5-4766-8B3C-21680BBA5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119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483D37C-34FA-484E-859C-D916A7E9A2FE}" type="datetimeFigureOut">
              <a:rPr lang="en-US" smtClean="0"/>
              <a:t>8/7/18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B381267-16ED-4F05-AB9D-A64F5FD3E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06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Hi! I’m </a:t>
            </a:r>
            <a:r>
              <a:rPr lang="en-US" dirty="0" err="1"/>
              <a:t>trent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81267-16ED-4F05-AB9D-A64F5FD3E2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21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Really briefly, I want to tell you why this work is important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81267-16ED-4F05-AB9D-A64F5FD3E2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55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81267-16ED-4F05-AB9D-A64F5FD3E26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42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I get into my talk, I must acknowledge our funding source, the US Army TRMC, and mention that this information has been approved for public release.</a:t>
            </a:r>
          </a:p>
          <a:p>
            <a:endParaRPr lang="en-US" dirty="0"/>
          </a:p>
          <a:p>
            <a:r>
              <a:rPr lang="en-US" dirty="0"/>
              <a:t>I also want to point out that this work would not be possible without open source code, so thank you to everyone whose work we build 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81267-16ED-4F05-AB9D-A64F5FD3E2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2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Really briefly, I want to tell you why this work is important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81267-16ED-4F05-AB9D-A64F5FD3E2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2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group has been working on new datasets and tools for evaluating perception systems for autonomous vehicles for years. In fact I presented some early work on a large scale public dataset at the last North American SSRR in 2015.</a:t>
            </a:r>
          </a:p>
          <a:p>
            <a:r>
              <a:rPr lang="en-US" dirty="0"/>
              <a:t>We’ve still been using this dataset in our development of new tools, including in this work. We encourage you to download it and use it yourselves.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81267-16ED-4F05-AB9D-A64F5FD3E2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56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81267-16ED-4F05-AB9D-A64F5FD3E2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83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time, point to original, call attention to many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81267-16ED-4F05-AB9D-A64F5FD3E2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15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worse first, then the weird fact of improvement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81267-16ED-4F05-AB9D-A64F5FD3E2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45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repeating claim of physical realism “coolness”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81267-16ED-4F05-AB9D-A64F5FD3E2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11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 {positive thing} these trends may not hold for {generalization}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81267-16ED-4F05-AB9D-A64F5FD3E2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6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9"/>
            <a:ext cx="9144000" cy="1470025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714500" y="3886200"/>
            <a:ext cx="5715000" cy="1447800"/>
          </a:xfrm>
        </p:spPr>
        <p:txBody>
          <a:bodyPr>
            <a:normAutofit/>
          </a:bodyPr>
          <a:lstStyle>
            <a:lvl1pPr>
              <a:defRPr sz="16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Master distribution statement</a:t>
            </a:r>
          </a:p>
        </p:txBody>
      </p:sp>
    </p:spTree>
    <p:extLst>
      <p:ext uri="{BB962C8B-B14F-4D97-AF65-F5344CB8AC3E}">
        <p14:creationId xmlns:p14="http://schemas.microsoft.com/office/powerpoint/2010/main" val="2421930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921ED-B068-4E80-82B6-5E0D5E9AE1DA}" type="datetime1">
              <a:rPr lang="en-US" smtClean="0"/>
              <a:t>8/7/18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20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B7F77-28D6-43C6-80D7-C7ECB14FF05B}" type="datetime1">
              <a:rPr lang="en-US" smtClean="0"/>
              <a:t>8/7/18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73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465515" cy="14351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6200"/>
            <a:ext cx="5492750" cy="6172200"/>
          </a:xfrm>
        </p:spPr>
        <p:txBody>
          <a:bodyPr tIns="4572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2" y="1435100"/>
            <a:ext cx="3389313" cy="4813300"/>
          </a:xfr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C8FB-EAEE-4BCE-B9FE-591B9383FD7C}" type="datetime1">
              <a:rPr lang="en-US" smtClean="0"/>
              <a:t>8/7/18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05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Lis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465515" cy="14351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6200"/>
            <a:ext cx="5492750" cy="6172200"/>
          </a:xfrm>
        </p:spPr>
        <p:txBody>
          <a:bodyPr tIns="4572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2" y="1435100"/>
            <a:ext cx="3389313" cy="48133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  <a:lvl2pPr marL="231775" indent="-231775">
              <a:buFont typeface="Wingdings" panose="05000000000000000000" pitchFamily="2" charset="2"/>
              <a:buChar char="§"/>
              <a:defRPr sz="1400"/>
            </a:lvl2pPr>
            <a:lvl3pPr marL="457200" indent="-225425">
              <a:buFont typeface="Arial" panose="020B0604020202020204" pitchFamily="34" charset="0"/>
              <a:buChar char="•"/>
              <a:defRPr sz="1100"/>
            </a:lvl3pPr>
            <a:lvl4pPr marL="688975" indent="-231775">
              <a:buFont typeface="Roboto Condensed" panose="020B0604020202020204" charset="0"/>
              <a:buChar char="–"/>
              <a:defRPr sz="1000"/>
            </a:lvl4pPr>
            <a:lvl5pPr marL="914400" indent="-225425">
              <a:buFont typeface="Roboto Condensed" panose="020B0604020202020204" charset="0"/>
              <a:buChar char="»"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8BEB5-FD89-4C36-AEA1-2385E0F9D3B5}" type="datetime1">
              <a:rPr lang="en-US" smtClean="0"/>
              <a:t>8/7/18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664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71A7-3FF8-4478-B507-0F288271A935}" type="datetime1">
              <a:rPr lang="en-US" smtClean="0"/>
              <a:t>8/7/18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54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B9105-E43C-4534-ADED-2A6184D0A843}" type="datetime1">
              <a:rPr lang="en-US" smtClean="0"/>
              <a:t>8/7/18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71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01000" y="152400"/>
            <a:ext cx="1066800" cy="6172200"/>
          </a:xfrm>
        </p:spPr>
        <p:txBody>
          <a:bodyPr vert="eaVert" lIns="91440" tIns="182880" rIns="91440" bIns="4572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78486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02F1D-4673-461C-84E7-BD61292A8062}" type="datetime1">
              <a:rPr lang="en-US" smtClean="0"/>
              <a:t>8/7/18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1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07FD-DA03-4E4E-A5FD-298E6D6732B8}" type="datetime1">
              <a:rPr lang="en-US" smtClean="0"/>
              <a:t>8/7/18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02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1-over-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990600"/>
            <a:ext cx="8982074" cy="2667000"/>
          </a:xfrm>
        </p:spPr>
        <p:txBody>
          <a:bodyPr/>
          <a:lstStyle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A210-6660-465E-9BC9-FC1C3EB4E728}" type="datetime1">
              <a:rPr lang="en-US" smtClean="0"/>
              <a:t>8/7/18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80010" y="3657600"/>
            <a:ext cx="898398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6116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115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990600"/>
            <a:ext cx="4419600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419600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8AC16-FDAE-4B1D-9AAA-9F3A301BC2FD}" type="datetime1">
              <a:rPr lang="en-US" smtClean="0"/>
              <a:t>8/7/18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0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990600"/>
            <a:ext cx="4419600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6232-7AB7-4F2F-B63D-9C2C6967937C}" type="datetime1">
              <a:rPr lang="en-US" smtClean="0"/>
              <a:t>8/7/18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64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Left, 2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990600"/>
            <a:ext cx="4419600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419600" cy="2514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4648200" y="3733800"/>
            <a:ext cx="4419600" cy="2514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F43C11C-F70B-4CF5-B3C3-31F704B7ECE4}" type="datetime1">
              <a:rPr lang="en-US" smtClean="0"/>
              <a:t>8/7/18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5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990600"/>
            <a:ext cx="4421188" cy="639762"/>
          </a:xfrm>
        </p:spPr>
        <p:txBody>
          <a:bodyPr tIns="45720" anchor="b"/>
          <a:lstStyle>
            <a:lvl1pPr marL="0" indent="0">
              <a:buNone/>
              <a:defRPr sz="2400" b="1">
                <a:solidFill>
                  <a:srgbClr val="99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630362"/>
            <a:ext cx="4421188" cy="4618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90600"/>
            <a:ext cx="4422775" cy="639762"/>
          </a:xfrm>
        </p:spPr>
        <p:txBody>
          <a:bodyPr tIns="45720" anchor="b"/>
          <a:lstStyle>
            <a:lvl1pPr marL="0" indent="0">
              <a:buNone/>
              <a:defRPr sz="2400" b="1">
                <a:solidFill>
                  <a:srgbClr val="99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0362"/>
            <a:ext cx="4422775" cy="4618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55B5-C854-478F-8EF0-3A80196865AC}" type="datetime1">
              <a:rPr lang="en-US" smtClean="0"/>
              <a:t>8/7/18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03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/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990600"/>
            <a:ext cx="8982075" cy="639762"/>
          </a:xfrm>
        </p:spPr>
        <p:txBody>
          <a:bodyPr tIns="45720" anchor="b"/>
          <a:lstStyle>
            <a:lvl1pPr marL="0" indent="0">
              <a:buNone/>
              <a:defRPr sz="2400" b="1">
                <a:solidFill>
                  <a:srgbClr val="99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630362"/>
            <a:ext cx="8982075" cy="4618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0B07-BCBE-43FC-8C0E-B4E067EF8AD5}" type="datetime1">
              <a:rPr lang="en-US" smtClean="0"/>
              <a:t>8/7/18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74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5"/>
          </a:solidFill>
        </p:spPr>
        <p:txBody>
          <a:bodyPr vert="horz" lIns="18288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1" y="990600"/>
            <a:ext cx="8982074" cy="5257800"/>
          </a:xfrm>
          <a:prstGeom prst="rect">
            <a:avLst/>
          </a:prstGeom>
        </p:spPr>
        <p:txBody>
          <a:bodyPr vert="horz" lIns="91440" tIns="182880" rIns="91440" bIns="45720" rtlCol="0">
            <a:normAutofit/>
          </a:bodyPr>
          <a:lstStyle/>
          <a:p>
            <a:pPr lvl="0"/>
            <a:r>
              <a:rPr lang="en-US" dirty="0"/>
              <a:t>Click to edit Master text styles </a:t>
            </a:r>
          </a:p>
          <a:p>
            <a:pPr lvl="0"/>
            <a:r>
              <a:rPr lang="en-US" dirty="0"/>
              <a:t>First level, second line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level, second line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1"/>
            <a:r>
              <a:rPr lang="en-US" dirty="0"/>
              <a:t>Second level, second line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7" y="6473651"/>
            <a:ext cx="1411643" cy="3000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0200" y="6389386"/>
            <a:ext cx="3686175" cy="468615"/>
          </a:xfrm>
          <a:prstGeom prst="rect">
            <a:avLst/>
          </a:prstGeom>
          <a:noFill/>
        </p:spPr>
        <p:txBody>
          <a:bodyPr wrap="square" tIns="45720" bIns="45720" rtlCol="0" anchor="ctr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©2018 Carnegie Mellon University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5486401" y="6356350"/>
            <a:ext cx="2520950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71475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15A5-4F07-4382-9631-A384DA13A32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2"/>
          </p:nvPr>
        </p:nvSpPr>
        <p:spPr>
          <a:xfrm>
            <a:off x="8007351" y="6356350"/>
            <a:ext cx="679450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157B-5C6C-40F5-A517-70DDFC9E456F}" type="datetime1">
              <a:rPr lang="en-US" smtClean="0"/>
              <a:t>8/7/18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30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800"/>
        </a:spcBef>
        <a:buClr>
          <a:schemeClr val="tx1"/>
        </a:buClr>
        <a:buFontTx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342900" algn="l" defTabSz="914400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342900" algn="l" defTabSz="914400" rtl="0" eaLnBrk="1" latinLnBrk="0" hangingPunct="1">
        <a:spcBef>
          <a:spcPts val="6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342900" algn="l" defTabSz="914400" rtl="0" eaLnBrk="1" latinLnBrk="0" hangingPunct="1">
        <a:spcBef>
          <a:spcPts val="600"/>
        </a:spcBef>
        <a:buClr>
          <a:schemeClr val="tx1"/>
        </a:buClr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120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0.emf"/><Relationship Id="rId5" Type="http://schemas.openxmlformats.org/officeDocument/2006/relationships/image" Target="../media/image4.png"/><Relationship Id="rId4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tif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Putting Image Manipulations in Context:</a:t>
            </a:r>
            <a:br>
              <a:rPr lang="en-US" dirty="0"/>
            </a:br>
            <a:r>
              <a:rPr lang="en-US" dirty="0"/>
              <a:t>Robustness Testing for Safe Perception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sz="quarter" idx="10"/>
          </p:nvPr>
        </p:nvSpPr>
        <p:spPr>
          <a:xfrm>
            <a:off x="1714500" y="3886200"/>
            <a:ext cx="6438900" cy="2133600"/>
          </a:xfrm>
        </p:spPr>
        <p:txBody>
          <a:bodyPr>
            <a:normAutofit lnSpcReduction="10000"/>
          </a:bodyPr>
          <a:lstStyle/>
          <a:p>
            <a:r>
              <a:rPr lang="en-US" sz="1400" dirty="0"/>
              <a:t>Trenton Tabor, Senior Robotics Engineer</a:t>
            </a:r>
            <a:br>
              <a:rPr lang="en-US" sz="1400" dirty="0"/>
            </a:br>
            <a:r>
              <a:rPr lang="en-US" sz="1400" dirty="0"/>
              <a:t>National Robotics Engineering Center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4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400" b="0" dirty="0"/>
              <a:t>Zachary </a:t>
            </a:r>
            <a:r>
              <a:rPr lang="en-US" sz="1400" b="0" dirty="0" err="1"/>
              <a:t>Pezzementi</a:t>
            </a:r>
            <a:r>
              <a:rPr lang="en-US" sz="1400" b="0" dirty="0"/>
              <a:t>, </a:t>
            </a:r>
            <a:r>
              <a:rPr lang="en-US" sz="1400" dirty="0"/>
              <a:t>Trenton Tabor</a:t>
            </a:r>
            <a:r>
              <a:rPr lang="en-US" sz="1400" b="0" dirty="0"/>
              <a:t>, Samuel </a:t>
            </a:r>
            <a:r>
              <a:rPr lang="en-US" sz="1400" b="0" dirty="0" err="1"/>
              <a:t>Yim</a:t>
            </a:r>
            <a:r>
              <a:rPr lang="en-US" sz="1400" b="0" dirty="0"/>
              <a:t>, Jonathan K. Chang, Bill </a:t>
            </a:r>
            <a:r>
              <a:rPr lang="en-US" sz="1400" b="0" dirty="0" err="1"/>
              <a:t>Drozd</a:t>
            </a:r>
            <a:r>
              <a:rPr lang="en-US" sz="1400" b="0" dirty="0"/>
              <a:t>, David </a:t>
            </a:r>
            <a:r>
              <a:rPr lang="en-US" sz="1400" b="0" dirty="0" err="1"/>
              <a:t>Guttendorf</a:t>
            </a:r>
            <a:r>
              <a:rPr lang="en-US" sz="1400" b="0" dirty="0"/>
              <a:t>, Michael Wagner and Philip Koopman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400" b="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400" b="0" dirty="0">
                <a:solidFill>
                  <a:schemeClr val="tx1"/>
                </a:solidFill>
              </a:rPr>
              <a:t>“Robustness Inside-Out Testing (RIOT).” NAVAIR Public Release 2018-165. Distribution Statement A – “Approved for public release; distribution is unlimited”</a:t>
            </a:r>
          </a:p>
        </p:txBody>
      </p:sp>
    </p:spTree>
    <p:extLst>
      <p:ext uri="{BB962C8B-B14F-4D97-AF65-F5344CB8AC3E}">
        <p14:creationId xmlns:p14="http://schemas.microsoft.com/office/powerpoint/2010/main" val="1245299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66"/>
    </mc:Choice>
    <mc:Fallback>
      <p:transition spd="slow" advTm="2596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7A50F-AF44-E043-9615-EF2CFB31C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Results: Channel Dropout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C9208-7C2A-3F4E-93F6-EDE92D5A6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Channel dropout is devastating to most detectors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C1FBB-199A-8B4A-B717-5A1851670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E3CB29-5FD7-F046-AD4E-C93CF7AA6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999" y="4077261"/>
            <a:ext cx="335800" cy="21684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9B3655-562E-6E40-94C0-2514412CFD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579" t="50667" r="25553" b="13343"/>
          <a:stretch/>
        </p:blipFill>
        <p:spPr>
          <a:xfrm>
            <a:off x="4953000" y="1713201"/>
            <a:ext cx="2847609" cy="1822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E9A394-5AA8-AA4B-924F-6A17CD44CF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9" t="6601" r="73513" b="57409"/>
          <a:stretch/>
        </p:blipFill>
        <p:spPr>
          <a:xfrm>
            <a:off x="1623157" y="1713202"/>
            <a:ext cx="2847607" cy="18224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D0A946-25F0-FE48-941B-4636986DB0A2}"/>
              </a:ext>
            </a:extLst>
          </p:cNvPr>
          <p:cNvSpPr txBox="1"/>
          <p:nvPr/>
        </p:nvSpPr>
        <p:spPr>
          <a:xfrm>
            <a:off x="2204421" y="359491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Image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849EEE-BBED-4F49-B251-8E05EC8FABD0}"/>
              </a:ext>
            </a:extLst>
          </p:cNvPr>
          <p:cNvSpPr txBox="1"/>
          <p:nvPr/>
        </p:nvSpPr>
        <p:spPr>
          <a:xfrm>
            <a:off x="4937948" y="3594910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Drop Channel </a:t>
            </a:r>
            <a:r>
              <a:rPr lang="en-US" dirty="0" err="1"/>
              <a:t>Cb</a:t>
            </a:r>
            <a:r>
              <a:rPr lang="en-US" dirty="0"/>
              <a:t> (</a:t>
            </a:r>
            <a:r>
              <a:rPr lang="en-US" dirty="0" err="1"/>
              <a:t>YCbCr</a:t>
            </a:r>
            <a:r>
              <a:rPr lang="en-US" dirty="0"/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52FC66-66D6-E142-B48E-DA35410ED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5" y="4220826"/>
            <a:ext cx="8229600" cy="10492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58E7D4-3C81-3149-B306-38C3C1B607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15" y="5270100"/>
            <a:ext cx="8229600" cy="905256"/>
          </a:xfrm>
          <a:prstGeom prst="rect">
            <a:avLst/>
          </a:prstGeom>
        </p:spPr>
      </p:pic>
      <p:sp>
        <p:nvSpPr>
          <p:cNvPr id="15" name="Down Arrow 14">
            <a:extLst>
              <a:ext uri="{FF2B5EF4-FFF2-40B4-BE49-F238E27FC236}">
                <a16:creationId xmlns:a16="http://schemas.microsoft.com/office/drawing/2014/main" id="{99CA88F3-6AC4-FD47-B9FF-958CE35BE646}"/>
              </a:ext>
            </a:extLst>
          </p:cNvPr>
          <p:cNvSpPr/>
          <p:nvPr/>
        </p:nvSpPr>
        <p:spPr>
          <a:xfrm rot="10800000">
            <a:off x="8686799" y="3885014"/>
            <a:ext cx="149496" cy="33581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2DC20A5C-59C2-C24A-B444-2CCEF075421A}"/>
              </a:ext>
            </a:extLst>
          </p:cNvPr>
          <p:cNvSpPr/>
          <p:nvPr/>
        </p:nvSpPr>
        <p:spPr>
          <a:xfrm>
            <a:off x="8686801" y="4572000"/>
            <a:ext cx="149494" cy="1673732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D044F6-B0A6-BB40-B064-C1CABCC57621}"/>
              </a:ext>
            </a:extLst>
          </p:cNvPr>
          <p:cNvSpPr txBox="1"/>
          <p:nvPr/>
        </p:nvSpPr>
        <p:spPr>
          <a:xfrm>
            <a:off x="8324054" y="3511350"/>
            <a:ext cx="87498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Better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BAAEC2-65B1-5F43-84B9-71B7FF78705D}"/>
              </a:ext>
            </a:extLst>
          </p:cNvPr>
          <p:cNvSpPr txBox="1"/>
          <p:nvPr/>
        </p:nvSpPr>
        <p:spPr>
          <a:xfrm>
            <a:off x="8273247" y="6248400"/>
            <a:ext cx="87498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Worse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9600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263"/>
    </mc:Choice>
    <mc:Fallback>
      <p:transition spd="slow" advTm="91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5" grpId="0" animBg="1"/>
      <p:bldP spid="16" grpId="0" animBg="1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7A50F-AF44-E043-9615-EF2CFB31C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Results: Haze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C9208-7C2A-3F4E-93F6-EDE92D5A6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is variation in detector robustness to haze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C1FBB-199A-8B4A-B717-5A1851670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E3CB29-5FD7-F046-AD4E-C93CF7AA6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999" y="4077261"/>
            <a:ext cx="335800" cy="2168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E9A394-5AA8-AA4B-924F-6A17CD44CF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9" t="6601" r="73513" b="57409"/>
          <a:stretch/>
        </p:blipFill>
        <p:spPr>
          <a:xfrm>
            <a:off x="1623157" y="1713202"/>
            <a:ext cx="2847607" cy="18224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D0A946-25F0-FE48-941B-4636986DB0A2}"/>
              </a:ext>
            </a:extLst>
          </p:cNvPr>
          <p:cNvSpPr txBox="1"/>
          <p:nvPr/>
        </p:nvSpPr>
        <p:spPr>
          <a:xfrm>
            <a:off x="2204421" y="359491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4849EEE-BBED-4F49-B251-8E05EC8FABD0}"/>
                  </a:ext>
                </a:extLst>
              </p:cNvPr>
              <p:cNvSpPr txBox="1"/>
              <p:nvPr/>
            </p:nvSpPr>
            <p:spPr>
              <a:xfrm>
                <a:off x="4615655" y="3594910"/>
                <a:ext cx="34944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Haze w/ 97.8m Visibility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0.04)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4849EEE-BBED-4F49-B251-8E05EC8FA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5655" y="3594910"/>
                <a:ext cx="3494483" cy="369332"/>
              </a:xfrm>
              <a:prstGeom prst="rect">
                <a:avLst/>
              </a:prstGeom>
              <a:blipFill>
                <a:blip r:embed="rId5"/>
                <a:stretch>
                  <a:fillRect l="-108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4FE1D171-44D4-6044-8357-9915204B44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5" y="4220826"/>
            <a:ext cx="8229600" cy="10492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67B05B-29F4-B345-86CD-B31290DDC0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15" y="5271667"/>
            <a:ext cx="8229600" cy="5554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43E9CE-D3DD-764B-A60C-0AF114AF389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695" t="4282" r="1351" b="20791"/>
          <a:stretch/>
        </p:blipFill>
        <p:spPr>
          <a:xfrm>
            <a:off x="4953000" y="1713201"/>
            <a:ext cx="2819795" cy="1822469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C64EB557-B2B4-FF41-9572-1237BF867738}"/>
              </a:ext>
            </a:extLst>
          </p:cNvPr>
          <p:cNvSpPr/>
          <p:nvPr/>
        </p:nvSpPr>
        <p:spPr>
          <a:xfrm rot="10800000">
            <a:off x="8686799" y="3885014"/>
            <a:ext cx="149496" cy="33581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74DEC0FE-B8F4-5F49-BB4D-8CE62D379060}"/>
              </a:ext>
            </a:extLst>
          </p:cNvPr>
          <p:cNvSpPr/>
          <p:nvPr/>
        </p:nvSpPr>
        <p:spPr>
          <a:xfrm>
            <a:off x="8686801" y="4572000"/>
            <a:ext cx="149494" cy="1673732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31CA0A-84BC-D244-9ED7-6085E5873A08}"/>
              </a:ext>
            </a:extLst>
          </p:cNvPr>
          <p:cNvSpPr txBox="1"/>
          <p:nvPr/>
        </p:nvSpPr>
        <p:spPr>
          <a:xfrm>
            <a:off x="8324054" y="3511350"/>
            <a:ext cx="87498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Better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E0FDFC-0B5C-6D46-94DD-5385C88D2BDC}"/>
              </a:ext>
            </a:extLst>
          </p:cNvPr>
          <p:cNvSpPr txBox="1"/>
          <p:nvPr/>
        </p:nvSpPr>
        <p:spPr>
          <a:xfrm>
            <a:off x="8273247" y="6248400"/>
            <a:ext cx="87498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Worse</a:t>
            </a:r>
          </a:p>
        </p:txBody>
      </p:sp>
    </p:spTree>
    <p:extLst>
      <p:ext uri="{BB962C8B-B14F-4D97-AF65-F5344CB8AC3E}">
        <p14:creationId xmlns:p14="http://schemas.microsoft.com/office/powerpoint/2010/main" val="2486582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32"/>
    </mc:Choice>
    <mc:Fallback>
      <p:transition spd="slow" advTm="3103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AAC22-D9D7-2142-A78A-1E95C0E90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02596-0A11-EE4F-B76C-D768F1DBA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1" y="990600"/>
            <a:ext cx="4190999" cy="5257800"/>
          </a:xfrm>
        </p:spPr>
        <p:txBody>
          <a:bodyPr/>
          <a:lstStyle/>
          <a:p>
            <a:r>
              <a:rPr lang="en-US" dirty="0"/>
              <a:t>Evaluated full combination of mutators and detectors</a:t>
            </a:r>
          </a:p>
          <a:p>
            <a:r>
              <a:rPr lang="en-US" dirty="0"/>
              <a:t>Allows analysis of general robustness characteristics of each detector</a:t>
            </a:r>
          </a:p>
          <a:p>
            <a:r>
              <a:rPr lang="en-US" dirty="0"/>
              <a:t>Sometimes would change choice of best detector, depending on importance of adverse conditions to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B77A3F-DDAC-2048-8A70-45020EF5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91269C-63CF-F34B-B26C-62A64E580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946150"/>
            <a:ext cx="4873704" cy="5410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A6B0D5-B6EC-2A4A-BE57-31739FA7BC6E}"/>
              </a:ext>
            </a:extLst>
          </p:cNvPr>
          <p:cNvSpPr/>
          <p:nvPr/>
        </p:nvSpPr>
        <p:spPr>
          <a:xfrm>
            <a:off x="7543800" y="946150"/>
            <a:ext cx="914400" cy="5410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AF05293-877F-8247-AEF0-F7A18A1B553D}"/>
              </a:ext>
            </a:extLst>
          </p:cNvPr>
          <p:cNvCxnSpPr/>
          <p:nvPr/>
        </p:nvCxnSpPr>
        <p:spPr>
          <a:xfrm flipV="1">
            <a:off x="3810000" y="3657600"/>
            <a:ext cx="373380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95499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46"/>
    </mc:Choice>
    <mc:Fallback>
      <p:transition spd="slow" advTm="39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A4DB9-120D-B043-BCD1-4ECEDC3D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Validity (And Future Work)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42422-3AF2-2148-AE78-E48BD862B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Generalization outside our chosen detection algorithms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New systems are developed all the time, and each has a configuration space</a:t>
            </a:r>
          </a:p>
          <a:p>
            <a:pPr marL="685800" lvl="1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Generalization across performance metrics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We chose detection accuracy, but there are many other options</a:t>
            </a:r>
          </a:p>
          <a:p>
            <a:pPr marL="685800" lvl="1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Generalization outside our dataset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Focused on an off-road dataset, there are many domains where autonomous vehicles are applied</a:t>
            </a:r>
          </a:p>
          <a:p>
            <a:pPr marL="685800" lvl="1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Generalization outside our chosen mutators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Future mutators may have radically different effects on detectors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9F978-120A-7A4B-98CD-B331A46F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86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293"/>
    </mc:Choice>
    <mc:Fallback>
      <p:transition spd="slow" advTm="72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CA1B4-901B-5F4C-8D46-1770AA5CE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Take-Aways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0253A-2E81-CE40-B8B6-39DA946CE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Small image changes can have catastrophic effects on safety critical perception. </a:t>
            </a:r>
          </a:p>
          <a:p>
            <a:r>
              <a:rPr lang="en-US" dirty="0"/>
              <a:t>In fact, common image degradations can often cause such failures for systems running over long periods.</a:t>
            </a:r>
          </a:p>
          <a:p>
            <a:r>
              <a:rPr lang="en-US" dirty="0"/>
              <a:t>We demonstrate this on many state-of-art fieldable systems within a framework for evaluating robustness in adverse conditions.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EE0EA-F94D-D046-A163-4A101728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14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6654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455"/>
    </mc:Choice>
    <mc:Fallback>
      <p:transition spd="slow" advTm="92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08142-B77E-E049-BD90-E7A97F881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Perturbations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26996-2D93-2B41-BB6A-2044E66D7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already know modern object detectors’ behavior can change drastically from small changes to an image.</a:t>
            </a:r>
          </a:p>
          <a:p>
            <a:r>
              <a:rPr lang="en-US" dirty="0"/>
              <a:t>Those behavior changes can be critical to safety.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But what if we are not worried about adversarial inputs?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EE975-AB82-F84E-9C39-CBBAAB2EF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7B851-5A97-9A4A-A521-0CBF5E8D5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740223"/>
            <a:ext cx="5486400" cy="18002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B82579-EEEE-B642-A476-22DDC78D785D}"/>
              </a:ext>
            </a:extLst>
          </p:cNvPr>
          <p:cNvSpPr txBox="1"/>
          <p:nvPr/>
        </p:nvSpPr>
        <p:spPr>
          <a:xfrm>
            <a:off x="1219200" y="5178623"/>
            <a:ext cx="5982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Szegedy</a:t>
            </a:r>
            <a:r>
              <a:rPr lang="en-US" sz="1400" dirty="0"/>
              <a:t> et al. “Intriguing properties of neural networks”. </a:t>
            </a:r>
            <a:r>
              <a:rPr lang="en-US" sz="1400" dirty="0" err="1"/>
              <a:t>arXiv</a:t>
            </a:r>
            <a:r>
              <a:rPr lang="en-US" sz="1400" dirty="0"/>
              <a:t> 1312.6199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FB7FF5-D9D5-C042-8793-E9BE07A36CA4}"/>
              </a:ext>
            </a:extLst>
          </p:cNvPr>
          <p:cNvSpPr txBox="1"/>
          <p:nvPr/>
        </p:nvSpPr>
        <p:spPr>
          <a:xfrm>
            <a:off x="1524000" y="4540448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Detected as:</a:t>
            </a:r>
          </a:p>
          <a:p>
            <a:pPr algn="ctr"/>
            <a:r>
              <a:rPr lang="en-US" dirty="0"/>
              <a:t>“Bus”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DA21E9-BAAA-A94C-A39F-E356FE290840}"/>
              </a:ext>
            </a:extLst>
          </p:cNvPr>
          <p:cNvSpPr txBox="1"/>
          <p:nvPr/>
        </p:nvSpPr>
        <p:spPr>
          <a:xfrm>
            <a:off x="5262234" y="4540448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Detected as:</a:t>
            </a:r>
          </a:p>
          <a:p>
            <a:pPr algn="ctr"/>
            <a:r>
              <a:rPr lang="en-US" dirty="0"/>
              <a:t>“Ostrich”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85B7A2-1A3C-C54A-B223-CD65D16898F9}"/>
              </a:ext>
            </a:extLst>
          </p:cNvPr>
          <p:cNvSpPr txBox="1"/>
          <p:nvPr/>
        </p:nvSpPr>
        <p:spPr>
          <a:xfrm>
            <a:off x="3463652" y="4551287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Adversarial</a:t>
            </a:r>
          </a:p>
          <a:p>
            <a:pPr algn="ctr"/>
            <a:r>
              <a:rPr lang="en-US" dirty="0"/>
              <a:t>Noise</a:t>
            </a:r>
          </a:p>
        </p:txBody>
      </p:sp>
    </p:spTree>
    <p:extLst>
      <p:ext uri="{BB962C8B-B14F-4D97-AF65-F5344CB8AC3E}">
        <p14:creationId xmlns:p14="http://schemas.microsoft.com/office/powerpoint/2010/main" val="209501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76"/>
    </mc:Choice>
    <mc:Fallback>
      <p:transition spd="slow" advTm="5037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BF64D-105E-434D-9468-1DD630FF0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 - </a:t>
            </a:r>
            <a:r>
              <a:rPr lang="en-US" dirty="0" err="1"/>
              <a:t>DeepTest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96044A-0DE8-A742-93C9-4EC06DC19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BF0FF2-98CD-1F43-A305-8025AB121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632" y="3962879"/>
            <a:ext cx="5870161" cy="1943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776656-6393-5742-897F-8E8DCADAE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120" y="2286000"/>
            <a:ext cx="5867400" cy="168422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ABCDFBA-16BF-5B47-9DEE-2966634A1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1" y="990600"/>
            <a:ext cx="8982074" cy="1897175"/>
          </a:xfrm>
        </p:spPr>
        <p:txBody>
          <a:bodyPr/>
          <a:lstStyle/>
          <a:p>
            <a:r>
              <a:rPr lang="en-US" dirty="0"/>
              <a:t>Apply mutations to images and evaluate effect on system learned to produce steering angles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1BEF11D8-F156-3A44-A622-ACCC677D202C}"/>
              </a:ext>
            </a:extLst>
          </p:cNvPr>
          <p:cNvSpPr txBox="1">
            <a:spLocks/>
          </p:cNvSpPr>
          <p:nvPr/>
        </p:nvSpPr>
        <p:spPr>
          <a:xfrm>
            <a:off x="76201" y="2946046"/>
            <a:ext cx="3199431" cy="3410304"/>
          </a:xfrm>
          <a:prstGeom prst="rect">
            <a:avLst/>
          </a:prstGeom>
        </p:spPr>
        <p:txBody>
          <a:bodyPr vert="horz" lIns="91440" tIns="18288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Clr>
                <a:schemeClr val="tx1"/>
              </a:buClr>
              <a:buFontTx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4290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12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6BAF7CF4-4915-7C40-8A3D-837291754AAB}"/>
              </a:ext>
            </a:extLst>
          </p:cNvPr>
          <p:cNvSpPr txBox="1">
            <a:spLocks/>
          </p:cNvSpPr>
          <p:nvPr/>
        </p:nvSpPr>
        <p:spPr>
          <a:xfrm>
            <a:off x="76201" y="1981201"/>
            <a:ext cx="3169919" cy="4038600"/>
          </a:xfrm>
          <a:prstGeom prst="rect">
            <a:avLst/>
          </a:prstGeom>
        </p:spPr>
        <p:txBody>
          <a:bodyPr vert="horz" lIns="91440" tIns="18288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Clr>
                <a:schemeClr val="tx1"/>
              </a:buClr>
              <a:buFontTx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4290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12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Our approach’s differences:</a:t>
            </a:r>
          </a:p>
          <a:p>
            <a:pPr lvl="1"/>
            <a:r>
              <a:rPr lang="en-US" dirty="0"/>
              <a:t>Physically realistic mutators </a:t>
            </a:r>
          </a:p>
          <a:p>
            <a:pPr lvl="2"/>
            <a:r>
              <a:rPr lang="en-US" dirty="0"/>
              <a:t>Better match what real systems may encounter</a:t>
            </a:r>
          </a:p>
          <a:p>
            <a:pPr lvl="2"/>
            <a:r>
              <a:rPr lang="en-US" dirty="0"/>
              <a:t>Ensure ideal output should not change</a:t>
            </a:r>
          </a:p>
          <a:p>
            <a:pPr lvl="1"/>
            <a:r>
              <a:rPr lang="en-US" dirty="0"/>
              <a:t>Large-scale evaluation</a:t>
            </a:r>
          </a:p>
          <a:p>
            <a:pPr lvl="2"/>
            <a:r>
              <a:rPr lang="en-US" dirty="0"/>
              <a:t>Dataset size</a:t>
            </a:r>
          </a:p>
          <a:p>
            <a:pPr lvl="2"/>
            <a:r>
              <a:rPr lang="en-US" dirty="0"/>
              <a:t># Mutators</a:t>
            </a:r>
          </a:p>
          <a:p>
            <a:pPr lvl="2"/>
            <a:r>
              <a:rPr lang="en-US" dirty="0"/>
              <a:t># Algorithms</a:t>
            </a:r>
          </a:p>
          <a:p>
            <a:pPr lvl="1"/>
            <a:r>
              <a:rPr lang="en-US" dirty="0"/>
              <a:t>Evaluate person detection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CC3BDE92-5866-FF4C-9E70-8A2D573D5E2E}"/>
              </a:ext>
            </a:extLst>
          </p:cNvPr>
          <p:cNvSpPr txBox="1">
            <a:spLocks/>
          </p:cNvSpPr>
          <p:nvPr/>
        </p:nvSpPr>
        <p:spPr>
          <a:xfrm>
            <a:off x="76201" y="6019800"/>
            <a:ext cx="8982074" cy="465077"/>
          </a:xfrm>
          <a:prstGeom prst="rect">
            <a:avLst/>
          </a:prstGeom>
        </p:spPr>
        <p:txBody>
          <a:bodyPr vert="horz" lIns="91440" tIns="18288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Clr>
                <a:schemeClr val="tx1"/>
              </a:buClr>
              <a:buFontTx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4290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12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Y Tian et al. “</a:t>
            </a:r>
            <a:r>
              <a:rPr lang="en-US" sz="1400" dirty="0" err="1"/>
              <a:t>Deeptest</a:t>
            </a:r>
            <a:r>
              <a:rPr lang="en-US" sz="1400" dirty="0"/>
              <a:t>: Automated testing of deep-neural-network-driven autonomous cars.” ICSE, 2018.</a:t>
            </a:r>
          </a:p>
        </p:txBody>
      </p:sp>
    </p:spTree>
    <p:extLst>
      <p:ext uri="{BB962C8B-B14F-4D97-AF65-F5344CB8AC3E}">
        <p14:creationId xmlns:p14="http://schemas.microsoft.com/office/powerpoint/2010/main" val="3140689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21"/>
    </mc:Choice>
    <mc:Fallback>
      <p:transition spd="slow" advTm="5062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8FF3F155-ABC1-2B49-AC1A-045EA3A65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931" y="578411"/>
            <a:ext cx="5273004" cy="3025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878AD-75F2-3047-8586-1950A15C4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Contextual Mutators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1DB40-4068-6D49-9DCF-FEFD567C4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1" y="990600"/>
            <a:ext cx="4495799" cy="5257800"/>
          </a:xfrm>
        </p:spPr>
        <p:txBody>
          <a:bodyPr/>
          <a:lstStyle/>
          <a:p>
            <a:r>
              <a:rPr lang="en-US" dirty="0"/>
              <a:t>We implemented two mutators that depend on the geometric structure of the scene, defocus and haze:</a:t>
            </a:r>
          </a:p>
          <a:p>
            <a:pPr lvl="1"/>
            <a:r>
              <a:rPr lang="en-US" dirty="0"/>
              <a:t>Estimate scene geometry in each frame from stereo video using scene flow</a:t>
            </a:r>
            <a:r>
              <a:rPr lang="en-US" baseline="30000" dirty="0"/>
              <a:t>1</a:t>
            </a:r>
            <a:r>
              <a:rPr lang="en-US" dirty="0"/>
              <a:t> and bilateral filtering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dirty="0"/>
              <a:t>Mutate images based on estimated depth to each pixel:</a:t>
            </a:r>
          </a:p>
          <a:p>
            <a:pPr lvl="2"/>
            <a:r>
              <a:rPr lang="en-US" dirty="0"/>
              <a:t>Defocus – Based on depth-dependent blurring</a:t>
            </a:r>
          </a:p>
          <a:p>
            <a:pPr lvl="2"/>
            <a:r>
              <a:rPr lang="en-US" dirty="0"/>
              <a:t>Haze – Based on depth-dependent alpha-blending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0A68E-CE23-3B46-9833-6B7897331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6FC712-153B-E447-9656-CB39803BA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068" y="3869196"/>
            <a:ext cx="3730731" cy="2487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9EBC0C-C62A-2C4A-B166-190B29844A0D}"/>
              </a:ext>
            </a:extLst>
          </p:cNvPr>
          <p:cNvSpPr txBox="1"/>
          <p:nvPr/>
        </p:nvSpPr>
        <p:spPr>
          <a:xfrm>
            <a:off x="5257800" y="3469429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Mesh of typical reconstruction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47C67-2C94-F043-BB80-356AA46F97F2}"/>
              </a:ext>
            </a:extLst>
          </p:cNvPr>
          <p:cNvSpPr txBox="1"/>
          <p:nvPr/>
        </p:nvSpPr>
        <p:spPr>
          <a:xfrm>
            <a:off x="5562600" y="6343881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Typical defocus mutation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EDCBE6-DD91-A945-9AE1-2CEBCE645E2B}"/>
              </a:ext>
            </a:extLst>
          </p:cNvPr>
          <p:cNvSpPr txBox="1"/>
          <p:nvPr/>
        </p:nvSpPr>
        <p:spPr>
          <a:xfrm>
            <a:off x="76201" y="5294293"/>
            <a:ext cx="4727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 Vogel et al. “3D Scene Flow Estimation with a Piecewise Rigid Scene Model”. IJCV 2015.</a:t>
            </a:r>
          </a:p>
          <a:p>
            <a:r>
              <a:rPr lang="en-US" sz="1400" baseline="30000" dirty="0"/>
              <a:t>2</a:t>
            </a:r>
            <a:r>
              <a:rPr lang="en-US" sz="1400" dirty="0"/>
              <a:t> Barron and Poole. “The Fast Bilateral Solver”. ECCV 2016.</a:t>
            </a:r>
          </a:p>
        </p:txBody>
      </p:sp>
    </p:spTree>
    <p:extLst>
      <p:ext uri="{BB962C8B-B14F-4D97-AF65-F5344CB8AC3E}">
        <p14:creationId xmlns:p14="http://schemas.microsoft.com/office/powerpoint/2010/main" val="568241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45A3B-16F1-2D41-86CB-ED2BA84A1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 Evaluate Detection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2A83D-767D-E743-8DBE-CFBB0F0D8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1" y="990600"/>
            <a:ext cx="3733799" cy="5257800"/>
          </a:xfrm>
        </p:spPr>
        <p:txBody>
          <a:bodyPr/>
          <a:lstStyle/>
          <a:p>
            <a:r>
              <a:rPr lang="en-US" dirty="0"/>
              <a:t>Detections and ground truth are bounding boxes around people.</a:t>
            </a:r>
          </a:p>
          <a:p>
            <a:r>
              <a:rPr lang="en-US" dirty="0"/>
              <a:t>We consider multiple Intersection-over-Union (</a:t>
            </a:r>
            <a:r>
              <a:rPr lang="en-US" dirty="0" err="1"/>
              <a:t>IoU</a:t>
            </a:r>
            <a:r>
              <a:rPr lang="en-US" dirty="0"/>
              <a:t>) thresholds for whether to consider a detection “correct”.</a:t>
            </a:r>
          </a:p>
          <a:p>
            <a:r>
              <a:rPr lang="en-US" dirty="0"/>
              <a:t>Then we average area under the ROC curve for each to get a single number for overall detection performance.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C5385-7F61-DB4D-BABD-344EDFB5D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4C864F-7556-794F-971B-33646A002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398" y="1022350"/>
            <a:ext cx="4459279" cy="152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477A75-631A-FD47-BCAE-5955452E8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837" y="2692908"/>
            <a:ext cx="2438399" cy="1853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A4EBD-3216-8744-B703-C7156C181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4692649"/>
            <a:ext cx="4419600" cy="9376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4C402E-DD36-3746-AC88-86730769D6F4}"/>
              </a:ext>
            </a:extLst>
          </p:cNvPr>
          <p:cNvSpPr txBox="1"/>
          <p:nvPr/>
        </p:nvSpPr>
        <p:spPr>
          <a:xfrm>
            <a:off x="38100" y="5833130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Z. </a:t>
            </a:r>
            <a:r>
              <a:rPr lang="en-US" sz="1400" dirty="0" err="1"/>
              <a:t>Pezzementi</a:t>
            </a:r>
            <a:r>
              <a:rPr lang="en-US" sz="1400" dirty="0"/>
              <a:t> et al. “Comparing apples and oranges: Off‐road pedestrian detection on the National Robotics Engineering Center agricultural person‐detection dataset.” </a:t>
            </a:r>
            <a:r>
              <a:rPr lang="en-US" sz="1400" i="1" dirty="0"/>
              <a:t>Journal of Field Robotics</a:t>
            </a:r>
            <a:r>
              <a:rPr lang="en-US" sz="1400" dirty="0"/>
              <a:t>, 2018.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ACB3727-EB64-3845-BE5D-C7C22B7DDDC8}"/>
              </a:ext>
            </a:extLst>
          </p:cNvPr>
          <p:cNvCxnSpPr/>
          <p:nvPr/>
        </p:nvCxnSpPr>
        <p:spPr>
          <a:xfrm>
            <a:off x="3657600" y="1600200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0B6C520-C718-B146-AC59-A87EA7D1EACF}"/>
              </a:ext>
            </a:extLst>
          </p:cNvPr>
          <p:cNvCxnSpPr>
            <a:cxnSpLocks/>
          </p:cNvCxnSpPr>
          <p:nvPr/>
        </p:nvCxnSpPr>
        <p:spPr>
          <a:xfrm>
            <a:off x="3543300" y="3276600"/>
            <a:ext cx="13335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C6604D9-8673-104F-B57C-0BD08ED057D5}"/>
              </a:ext>
            </a:extLst>
          </p:cNvPr>
          <p:cNvCxnSpPr>
            <a:cxnSpLocks/>
          </p:cNvCxnSpPr>
          <p:nvPr/>
        </p:nvCxnSpPr>
        <p:spPr>
          <a:xfrm>
            <a:off x="3124200" y="5181600"/>
            <a:ext cx="838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134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A4DB9-120D-B043-BCD1-4ECEDC3D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Contextual Mutators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D84B50-8C54-A945-993A-6CC0BBF9A8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For each contextual mutator, we have a simple equivalent that does not require geometric context: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 performance under contextual mutators be predicted from simple mutators?</a:t>
            </a:r>
          </a:p>
          <a:p>
            <a:r>
              <a:rPr lang="en-US" dirty="0"/>
              <a:t>Works well for predicting Defocus from Gaussian Blur</a:t>
            </a:r>
          </a:p>
          <a:p>
            <a:r>
              <a:rPr lang="en-US" dirty="0"/>
              <a:t>Works poorly for predicting Haze from Alpha Blend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9F978-120A-7A4B-98CD-B331A46F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19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220DE57-0174-364E-A761-0835F893FE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981200"/>
            <a:ext cx="4419600" cy="411796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F05C855-2B62-8145-B5D8-9531AB45C0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3673"/>
              </p:ext>
            </p:extLst>
          </p:nvPr>
        </p:nvGraphicFramePr>
        <p:xfrm>
          <a:off x="114300" y="2133600"/>
          <a:ext cx="43434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992441842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5757309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Contextual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769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Gaussian Blur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Defocus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514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Alpha Blend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5980854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F11A26F-AF56-FE44-AC58-5C878A1C5997}"/>
              </a:ext>
            </a:extLst>
          </p:cNvPr>
          <p:cNvCxnSpPr>
            <a:cxnSpLocks/>
          </p:cNvCxnSpPr>
          <p:nvPr/>
        </p:nvCxnSpPr>
        <p:spPr>
          <a:xfrm flipV="1">
            <a:off x="4343400" y="3429000"/>
            <a:ext cx="685800" cy="1219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E54288-F5F2-6444-8600-E76F6CED2987}"/>
              </a:ext>
            </a:extLst>
          </p:cNvPr>
          <p:cNvCxnSpPr>
            <a:cxnSpLocks/>
          </p:cNvCxnSpPr>
          <p:nvPr/>
        </p:nvCxnSpPr>
        <p:spPr>
          <a:xfrm flipV="1">
            <a:off x="4343400" y="5181600"/>
            <a:ext cx="45720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824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4BB8B-55C8-8D4A-BE54-CCA930F92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3C00C-5481-8641-A97A-810DE3F51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project was funded by the Test Resource Management Center (TRMC) Test and Evaluation / Science &amp; Technology (T&amp;E/S&amp;T) Program through the U.S. Army Program Executive Office for Simulation, Training and Instrumentation (PEO STRI) under Contract No. W900KK-16-C-0006, “Robustness Inside-Out Testing (RIOT).” NAVAIR Public Release 2018-165. Distribution Statement A – “Approved for public release; distribution is unlimited”.</a:t>
            </a:r>
          </a:p>
          <a:p>
            <a:endParaRPr lang="en-US" dirty="0"/>
          </a:p>
          <a:p>
            <a:r>
              <a:rPr lang="en-US" dirty="0"/>
              <a:t>We also thank other authors for making code public to enable this work.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9F6E1-FB15-EA40-BBD4-1D6639EFB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89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75"/>
    </mc:Choice>
    <mc:Fallback>
      <p:transition spd="slow" advTm="2207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CA1B4-901B-5F4C-8D46-1770AA5CE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Take-Aways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0253A-2E81-CE40-B8B6-39DA946CE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Small image changes can have catastrophic effects on safety critical perception. </a:t>
            </a:r>
          </a:p>
          <a:p>
            <a:r>
              <a:rPr lang="en-US" dirty="0"/>
              <a:t>In fact, common image degradations can often cause such failures for systems running over long periods.</a:t>
            </a:r>
          </a:p>
          <a:p>
            <a:r>
              <a:rPr lang="en-US" dirty="0"/>
              <a:t>We demonstrate this on many state-of-art fieldable systems within a framework for evaluating robustness in adverse conditions.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EE0EA-F94D-D046-A163-4A101728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113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455"/>
    </mc:Choice>
    <mc:Fallback>
      <p:transition spd="slow" advTm="92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011C9-7EFF-0B40-9AAC-DFE38B46E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Work – Person Detection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990E02-BA0C-E34C-BEE9-E2A3E2595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" y="990600"/>
            <a:ext cx="4419600" cy="4114800"/>
          </a:xfrm>
        </p:spPr>
        <p:txBody>
          <a:bodyPr>
            <a:normAutofit/>
          </a:bodyPr>
          <a:lstStyle/>
          <a:p>
            <a:r>
              <a:rPr lang="en-US" dirty="0"/>
              <a:t>Person detection is one sample safety-critical application now dominated by deep-learning-based approaches.</a:t>
            </a:r>
          </a:p>
          <a:p>
            <a:r>
              <a:rPr lang="en-US" dirty="0"/>
              <a:t>Experiments in this work use NREC Agricultural Person Detection Dataset, largest public dataset for off-road person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89760-6ED6-A242-9A9D-3100107D6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" name="media7">
            <a:hlinkClick r:id="" action="ppaction://media"/>
            <a:extLst>
              <a:ext uri="{FF2B5EF4-FFF2-40B4-BE49-F238E27FC236}">
                <a16:creationId xmlns:a16="http://schemas.microsoft.com/office/drawing/2014/main" id="{F1EC35D6-F976-1749-80D5-9B884583569D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8675" y="990600"/>
            <a:ext cx="4419600" cy="3683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03AC0E-C234-9041-AC08-6A66EDF6B703}"/>
              </a:ext>
            </a:extLst>
          </p:cNvPr>
          <p:cNvSpPr txBox="1"/>
          <p:nvPr/>
        </p:nvSpPr>
        <p:spPr>
          <a:xfrm>
            <a:off x="38100" y="5186799"/>
            <a:ext cx="8915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T. Tabor et al. “People in the weeds: Pedestrian detection goes off-road.” In </a:t>
            </a:r>
            <a:r>
              <a:rPr lang="en-US" sz="1400" i="1" dirty="0"/>
              <a:t> 2015 IEEE International Symposium on Safety, Security, and Rescue Robotics (SSRR).</a:t>
            </a:r>
          </a:p>
          <a:p>
            <a:endParaRPr lang="en-US" sz="1400" dirty="0"/>
          </a:p>
          <a:p>
            <a:r>
              <a:rPr lang="en-US" sz="1400" dirty="0"/>
              <a:t>Z. </a:t>
            </a:r>
            <a:r>
              <a:rPr lang="en-US" sz="1400" dirty="0" err="1"/>
              <a:t>Pezzementi</a:t>
            </a:r>
            <a:r>
              <a:rPr lang="en-US" sz="1400" dirty="0"/>
              <a:t> et al. “Comparing apples and oranges: Off‐road pedestrian detection on the National Robotics Engineering Center agricultural person‐detection dataset.” </a:t>
            </a:r>
            <a:r>
              <a:rPr lang="en-US" sz="1400" i="1" dirty="0"/>
              <a:t>Journal of Field Robotics</a:t>
            </a:r>
            <a:r>
              <a:rPr lang="en-US" sz="1400" dirty="0"/>
              <a:t>, 2018.</a:t>
            </a:r>
          </a:p>
        </p:txBody>
      </p:sp>
    </p:spTree>
    <p:extLst>
      <p:ext uri="{BB962C8B-B14F-4D97-AF65-F5344CB8AC3E}">
        <p14:creationId xmlns:p14="http://schemas.microsoft.com/office/powerpoint/2010/main" val="1436836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41"/>
    </mc:Choice>
    <mc:Fallback>
      <p:transition spd="slow" advTm="28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" objId="10"/>
        <p14:stopEvt time="25561" objId="1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2401AC-B719-C141-B1CA-C8F47F02E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Philosophy of Approach – </a:t>
            </a:r>
            <a:br>
              <a:rPr lang="en-US" dirty="0"/>
            </a:br>
            <a:r>
              <a:rPr lang="en-US" dirty="0"/>
              <a:t>Robustness Testing for Perception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CF58D1-585D-814A-8E11-FAD56673F1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" y="990600"/>
            <a:ext cx="4419600" cy="384812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Chose to partner with the robustness testing group at our University</a:t>
            </a:r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r>
              <a:rPr lang="en-US" b="1" dirty="0"/>
              <a:t>Robustness Testing is the process of generating many queries of a system and requires knowledge of what wrong behavior is for these inputs.</a:t>
            </a:r>
          </a:p>
          <a:p>
            <a:pPr marL="0" lvl="1" indent="0">
              <a:buNone/>
            </a:pPr>
            <a:endParaRPr lang="en-US" b="1" dirty="0"/>
          </a:p>
          <a:p>
            <a:pPr marL="0" lvl="1" indent="0">
              <a:buNone/>
            </a:pPr>
            <a:r>
              <a:rPr lang="en-US" b="1" dirty="0"/>
              <a:t>This technique has found real, dangerous bugs</a:t>
            </a:r>
          </a:p>
          <a:p>
            <a:pPr lvl="1"/>
            <a:r>
              <a:rPr lang="en-US" dirty="0"/>
              <a:t>Previously tested 17 robotic systems over several years</a:t>
            </a:r>
          </a:p>
          <a:p>
            <a:pPr lvl="1"/>
            <a:r>
              <a:rPr lang="en-US" dirty="0"/>
              <a:t>An example, shown, is finding a planner ignoring constraints, leading to erratic behavior</a:t>
            </a:r>
          </a:p>
          <a:p>
            <a:pPr marL="0" lvl="1" indent="0">
              <a:buNone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296A4-A2DF-D246-ACC3-80A603337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5</a:t>
            </a:fld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1911FF08-CE16-744A-89F0-1549351D0AAB}"/>
              </a:ext>
            </a:extLst>
          </p:cNvPr>
          <p:cNvSpPr txBox="1">
            <a:spLocks/>
          </p:cNvSpPr>
          <p:nvPr/>
        </p:nvSpPr>
        <p:spPr>
          <a:xfrm>
            <a:off x="76200" y="4838726"/>
            <a:ext cx="8829675" cy="1384756"/>
          </a:xfrm>
          <a:prstGeom prst="rect">
            <a:avLst/>
          </a:prstGeom>
        </p:spPr>
        <p:txBody>
          <a:bodyPr vert="horz" lIns="91440" tIns="18288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Clr>
                <a:schemeClr val="tx1"/>
              </a:buClr>
              <a:buFontTx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4290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12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Applying to perception…</a:t>
            </a:r>
          </a:p>
          <a:p>
            <a:pPr lvl="1"/>
            <a:r>
              <a:rPr lang="en-US" dirty="0"/>
              <a:t>Perception systems have such high dimensional inputs to make pure generation of new inputs impractical.</a:t>
            </a:r>
          </a:p>
          <a:p>
            <a:pPr lvl="1"/>
            <a:r>
              <a:rPr lang="en-US" dirty="0"/>
              <a:t>We propose instead using physically grounded mutations of previously labeled data to create exceptional inputs.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E4C479-029E-E742-BB35-78678C927682}"/>
              </a:ext>
            </a:extLst>
          </p:cNvPr>
          <p:cNvSpPr txBox="1"/>
          <p:nvPr/>
        </p:nvSpPr>
        <p:spPr>
          <a:xfrm>
            <a:off x="4495800" y="4100062"/>
            <a:ext cx="45624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C. Hutchison et al. “Robustness testing of autonomy software.” </a:t>
            </a:r>
            <a:r>
              <a:rPr lang="en-US" sz="1400" i="1" dirty="0"/>
              <a:t>International Conference on Software Engineering</a:t>
            </a:r>
            <a:r>
              <a:rPr lang="en-US" sz="1400" dirty="0"/>
              <a:t>, 2018.</a:t>
            </a:r>
          </a:p>
        </p:txBody>
      </p:sp>
      <p:pic>
        <p:nvPicPr>
          <p:cNvPr id="7" name="astaaVid-cropped">
            <a:hlinkClick r:id="" action="ppaction://media"/>
            <a:extLst>
              <a:ext uri="{FF2B5EF4-FFF2-40B4-BE49-F238E27FC236}">
                <a16:creationId xmlns:a16="http://schemas.microsoft.com/office/drawing/2014/main" id="{398E778D-E5B6-8F47-8936-5D425F697647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00188" y="971929"/>
            <a:ext cx="4419600" cy="3068637"/>
          </a:xfrm>
        </p:spPr>
      </p:pic>
    </p:spTree>
    <p:extLst>
      <p:ext uri="{BB962C8B-B14F-4D97-AF65-F5344CB8AC3E}">
        <p14:creationId xmlns:p14="http://schemas.microsoft.com/office/powerpoint/2010/main" val="2179708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909"/>
    </mc:Choice>
    <mc:Fallback>
      <p:transition spd="slow" advTm="106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  <p:extLst>
    <p:ext uri="{E180D4A7-C9FB-4DFB-919C-405C955672EB}">
      <p14:showEvtLst xmlns:p14="http://schemas.microsoft.com/office/powerpoint/2010/main">
        <p14:playEvt time="4" objId="8"/>
        <p14:stopEvt time="18222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54F42-CE39-0947-A3FB-3D520E5E9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 of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480FB-FD98-F344-A4ED-018B859D0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Philosophy</a:t>
            </a:r>
          </a:p>
          <a:p>
            <a:r>
              <a:rPr lang="en-US" b="0" dirty="0"/>
              <a:t>We propose using </a:t>
            </a:r>
            <a:r>
              <a:rPr lang="en-US" dirty="0"/>
              <a:t>physically grounded mutations</a:t>
            </a:r>
            <a:r>
              <a:rPr lang="en-US" b="0" dirty="0"/>
              <a:t> of previously labeled data to create exceptional inputs.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built a list of degradations that occur in outdoor imaging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implemented parameterized mutators modeling some of these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used these mutated datasets to estimate robustness of safety critical machine </a:t>
            </a:r>
            <a:r>
              <a:rPr lang="en-US"/>
              <a:t>learning systems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0B3DE-B388-E942-A812-A0A19EAA5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29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87"/>
    </mc:Choice>
    <mc:Fallback>
      <p:transition spd="slow" advTm="3158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B6BF6-C915-5240-B2A0-94A4FAB7D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Mutators Used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CD5CD-5933-4B4B-8EF5-AE14EE1C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7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E00FA-036E-D148-8FEF-E9AD56160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13" y="4312206"/>
            <a:ext cx="3428999" cy="1955303"/>
          </a:xfrm>
        </p:spPr>
        <p:txBody>
          <a:bodyPr/>
          <a:lstStyle/>
          <a:p>
            <a:r>
              <a:rPr lang="en-US" dirty="0"/>
              <a:t>All are literature backed degradations</a:t>
            </a:r>
          </a:p>
          <a:p>
            <a:r>
              <a:rPr lang="en-US" dirty="0"/>
              <a:t>See paper for details and model references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152B5B-4938-DC4F-A1B3-71F542EDE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25" y="950563"/>
            <a:ext cx="7981336" cy="33876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58F5E4-4A3F-A04E-AABA-1E235B95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379"/>
          <a:stretch/>
        </p:blipFill>
        <p:spPr>
          <a:xfrm>
            <a:off x="3810000" y="4324848"/>
            <a:ext cx="2419477" cy="19344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FE4BE0-F804-5B41-B89C-31C0B6428B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695"/>
          <a:stretch/>
        </p:blipFill>
        <p:spPr>
          <a:xfrm>
            <a:off x="6342089" y="4339740"/>
            <a:ext cx="2430781" cy="19848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DE0255-A017-DE47-8608-30160C9B2B6C}"/>
              </a:ext>
            </a:extLst>
          </p:cNvPr>
          <p:cNvSpPr txBox="1"/>
          <p:nvPr/>
        </p:nvSpPr>
        <p:spPr>
          <a:xfrm>
            <a:off x="7106494" y="60960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Haze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BC5FB9-0EDF-E246-8693-2E8268B3CAF0}"/>
              </a:ext>
            </a:extLst>
          </p:cNvPr>
          <p:cNvSpPr txBox="1"/>
          <p:nvPr/>
        </p:nvSpPr>
        <p:spPr>
          <a:xfrm>
            <a:off x="4584993" y="60960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Defocus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BAA32A-BF9A-8248-BDCC-FFD662736ABD}"/>
              </a:ext>
            </a:extLst>
          </p:cNvPr>
          <p:cNvSpPr txBox="1"/>
          <p:nvPr/>
        </p:nvSpPr>
        <p:spPr>
          <a:xfrm>
            <a:off x="5200942" y="64124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Contextual Mutators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76A919-42F1-FE4A-B5AC-B5DA4AFD5A45}"/>
              </a:ext>
            </a:extLst>
          </p:cNvPr>
          <p:cNvSpPr/>
          <p:nvPr/>
        </p:nvSpPr>
        <p:spPr>
          <a:xfrm>
            <a:off x="3887112" y="4338214"/>
            <a:ext cx="4799688" cy="244358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422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14"/>
    </mc:Choice>
    <mc:Fallback>
      <p:transition spd="slow" advTm="3041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73BB8-DC80-7543-AD2B-C2E9429F9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Detectors Tested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0D5DA-2437-4F4C-BB44-C6D852D58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state-of-the-art object detectors from some of the most popular deep network frameworks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9B23EE-A121-6047-A98E-14D620715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A9D30B-8662-0249-AC29-F85CE9EC3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70" y="2438400"/>
            <a:ext cx="7023936" cy="291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99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58"/>
    </mc:Choice>
    <mc:Fallback>
      <p:transition spd="slow" advTm="2395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65F81-A8F2-E642-A548-5C28DF705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Striking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9BB5F-7B1F-6445-9118-0218F13F1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1" y="990600"/>
            <a:ext cx="5410199" cy="5257800"/>
          </a:xfrm>
        </p:spPr>
        <p:txBody>
          <a:bodyPr/>
          <a:lstStyle/>
          <a:p>
            <a:r>
              <a:rPr lang="en-US" dirty="0"/>
              <a:t>Small changes to images, even physically realistic changes, can cause a catastrophic change in classifier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F9FB7-1D57-9440-AC55-B24491885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15A5-4F07-4382-9631-A384DA13A322}" type="slidenum">
              <a:rPr lang="en-US" smtClean="0"/>
              <a:t>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0B095D-65FC-A64A-B618-04CC45D48F9A}"/>
              </a:ext>
            </a:extLst>
          </p:cNvPr>
          <p:cNvSpPr/>
          <p:nvPr/>
        </p:nvSpPr>
        <p:spPr>
          <a:xfrm>
            <a:off x="5562600" y="1495238"/>
            <a:ext cx="3231356" cy="30480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Raw Detection Strength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65A5DB-92B7-5741-8989-59CF50326792}"/>
              </a:ext>
            </a:extLst>
          </p:cNvPr>
          <p:cNvSpPr/>
          <p:nvPr/>
        </p:nvSpPr>
        <p:spPr>
          <a:xfrm>
            <a:off x="5562600" y="1082488"/>
            <a:ext cx="3231356" cy="3048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Ground Truth Label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F0FE7B-C050-3D4C-8A78-8FF1792FC5A0}"/>
              </a:ext>
            </a:extLst>
          </p:cNvPr>
          <p:cNvSpPr/>
          <p:nvPr/>
        </p:nvSpPr>
        <p:spPr>
          <a:xfrm>
            <a:off x="5562600" y="1882626"/>
            <a:ext cx="3231356" cy="304800"/>
          </a:xfrm>
          <a:prstGeom prst="rect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Required False Positive Rate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39B7A5-D7FE-624F-80DE-383107C88AB9}"/>
              </a:ext>
            </a:extLst>
          </p:cNvPr>
          <p:cNvSpPr txBox="1"/>
          <p:nvPr/>
        </p:nvSpPr>
        <p:spPr>
          <a:xfrm>
            <a:off x="-5255" y="32004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835781-C69E-FA47-B9A0-9F814082836A}"/>
              </a:ext>
            </a:extLst>
          </p:cNvPr>
          <p:cNvSpPr txBox="1"/>
          <p:nvPr/>
        </p:nvSpPr>
        <p:spPr>
          <a:xfrm>
            <a:off x="-24492" y="459350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Mutated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B62526-D47D-5C4C-BF3F-31BC14B353F1}"/>
              </a:ext>
            </a:extLst>
          </p:cNvPr>
          <p:cNvSpPr txBox="1"/>
          <p:nvPr/>
        </p:nvSpPr>
        <p:spPr>
          <a:xfrm>
            <a:off x="1579477" y="6039229"/>
            <a:ext cx="660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MSCNN detections on original images and under moderate blur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FD650F-F897-5746-9364-402385C88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00" y="2491859"/>
            <a:ext cx="7940900" cy="354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951"/>
    </mc:Choice>
    <mc:Fallback>
      <p:transition spd="slow" advTm="108951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8|20.2|9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59"/>
</p:tagLst>
</file>

<file path=ppt/theme/theme1.xml><?xml version="1.0" encoding="utf-8"?>
<a:theme xmlns:a="http://schemas.openxmlformats.org/drawingml/2006/main" name="RIOT_template_ws-20180108">
  <a:themeElements>
    <a:clrScheme name="Custom 1">
      <a:dk1>
        <a:sysClr val="windowText" lastClr="000000"/>
      </a:dk1>
      <a:lt1>
        <a:sysClr val="window" lastClr="FFFFFF"/>
      </a:lt1>
      <a:dk2>
        <a:srgbClr val="C00000"/>
      </a:dk2>
      <a:lt2>
        <a:srgbClr val="EEECE1"/>
      </a:lt2>
      <a:accent1>
        <a:srgbClr val="0A4366"/>
      </a:accent1>
      <a:accent2>
        <a:srgbClr val="4C0808"/>
      </a:accent2>
      <a:accent3>
        <a:srgbClr val="A6A411"/>
      </a:accent3>
      <a:accent4>
        <a:srgbClr val="0B91E5"/>
      </a:accent4>
      <a:accent5>
        <a:srgbClr val="990000"/>
      </a:accent5>
      <a:accent6>
        <a:srgbClr val="F79646"/>
      </a:accent6>
      <a:hlink>
        <a:srgbClr val="0000FF"/>
      </a:hlink>
      <a:folHlink>
        <a:srgbClr val="800080"/>
      </a:folHlink>
    </a:clrScheme>
    <a:fontScheme name="Roboto">
      <a:majorFont>
        <a:latin typeface="Roboto Condensed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OT_template_ws.potx" id="{97117A8B-63BF-4213-8D0B-55E280ACFE64}" vid="{D5A6A863-999D-41AF-99D3-E745CF6EAA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RIOT_template_ws-20180108</Template>
  <TotalTime>62439</TotalTime>
  <Words>1277</Words>
  <Application>Microsoft Macintosh PowerPoint</Application>
  <PresentationFormat>On-screen Show (4:3)</PresentationFormat>
  <Paragraphs>189</Paragraphs>
  <Slides>19</Slides>
  <Notes>11</Notes>
  <HiddenSlides>5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Cambria Math</vt:lpstr>
      <vt:lpstr>Roboto Condensed</vt:lpstr>
      <vt:lpstr>Wingdings</vt:lpstr>
      <vt:lpstr>RIOT_template_ws-20180108</vt:lpstr>
      <vt:lpstr>Putting Image Manipulations in Context: Robustness Testing for Safe Perception</vt:lpstr>
      <vt:lpstr>Acknowledgements</vt:lpstr>
      <vt:lpstr>Major Take-Aways</vt:lpstr>
      <vt:lpstr>Previous Work – Person Detection</vt:lpstr>
      <vt:lpstr>Philosophy of Approach –  Robustness Testing for Perception </vt:lpstr>
      <vt:lpstr>Details of Approach</vt:lpstr>
      <vt:lpstr>Mutators Used</vt:lpstr>
      <vt:lpstr>Detectors Tested</vt:lpstr>
      <vt:lpstr>Striking Results</vt:lpstr>
      <vt:lpstr>Sample Results: Channel Dropout</vt:lpstr>
      <vt:lpstr>Sample Results: Haze</vt:lpstr>
      <vt:lpstr>Full Results</vt:lpstr>
      <vt:lpstr>Threats to Validity (And Future Work)</vt:lpstr>
      <vt:lpstr>Major Take-Aways</vt:lpstr>
      <vt:lpstr>Adversarial Perturbations </vt:lpstr>
      <vt:lpstr>Related Work - DeepTest</vt:lpstr>
      <vt:lpstr>Contextual Mutators</vt:lpstr>
      <vt:lpstr>How We Evaluate Detection Performance</vt:lpstr>
      <vt:lpstr>Predicting Contextual Mutators</vt:lpstr>
    </vt:vector>
  </TitlesOfParts>
  <Company>NREC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ITAR mzizyte</dc:creator>
  <cp:lastModifiedBy>Tabor Trenton</cp:lastModifiedBy>
  <cp:revision>176</cp:revision>
  <cp:lastPrinted>2018-05-03T15:41:51Z</cp:lastPrinted>
  <dcterms:created xsi:type="dcterms:W3CDTF">2018-04-18T18:54:46Z</dcterms:created>
  <dcterms:modified xsi:type="dcterms:W3CDTF">2018-08-10T15:56:32Z</dcterms:modified>
</cp:coreProperties>
</file>